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2" r:id="rId2"/>
    <p:sldId id="538" r:id="rId3"/>
    <p:sldId id="622" r:id="rId4"/>
    <p:sldId id="623" r:id="rId5"/>
    <p:sldId id="624" r:id="rId6"/>
    <p:sldId id="625" r:id="rId7"/>
    <p:sldId id="557" r:id="rId8"/>
    <p:sldId id="621" r:id="rId9"/>
    <p:sldId id="62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4D"/>
    <a:srgbClr val="263F6A"/>
    <a:srgbClr val="8B8D8E"/>
    <a:srgbClr val="CED5DD"/>
    <a:srgbClr val="B2B4B3"/>
    <a:srgbClr val="DD5F36"/>
    <a:srgbClr val="D2492A"/>
    <a:srgbClr val="92A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75177" autoAdjust="0"/>
  </p:normalViewPr>
  <p:slideViewPr>
    <p:cSldViewPr snapToGrid="0" snapToObjects="1">
      <p:cViewPr varScale="1">
        <p:scale>
          <a:sx n="75" d="100"/>
          <a:sy n="75" d="100"/>
        </p:scale>
        <p:origin x="11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C9C-88A3-CA43-B162-DCC4E1E4BE7D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FE5E8-0999-F94A-9937-3F8545B1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0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E4000-89B6-4F22-834E-B172C4AA57D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4D68-66B1-48D6-AAFD-4ABFAB720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the &lt;title of the lab&gt; is what will be called the “System” through the rest of this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1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9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0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1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0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7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1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8"/>
            <a:ext cx="10356915" cy="58257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55106-BA85-A046-A450-43480962F8F7}"/>
              </a:ext>
            </a:extLst>
          </p:cNvPr>
          <p:cNvSpPr/>
          <p:nvPr userDrawn="1"/>
        </p:nvSpPr>
        <p:spPr>
          <a:xfrm>
            <a:off x="-34047" y="0"/>
            <a:ext cx="12260094" cy="6265544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20878" y="3287006"/>
            <a:ext cx="911199" cy="0"/>
          </a:xfrm>
          <a:prstGeom prst="line">
            <a:avLst/>
          </a:prstGeom>
          <a:ln w="28575">
            <a:solidFill>
              <a:srgbClr val="D249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7ABF0-DEE6-F34C-98A7-7FC5808DF58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3FD82-CB41-C84B-B706-06F09C4B7CF1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5371" y="3737295"/>
            <a:ext cx="9144000" cy="1655762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Subhead, name or date goes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29AB2-51CA-D34A-933D-348196C30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6"/>
            <a:ext cx="10356915" cy="582576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95371" y="2243579"/>
            <a:ext cx="10803672" cy="719056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16478-27A8-5948-917C-6E6357F4BB0B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0F95D-C0F7-B448-B59E-D27295E0C7A5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048" y="-10049"/>
            <a:ext cx="5183189" cy="6943412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58" y="472281"/>
            <a:ext cx="3932237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2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0058" y="2072481"/>
            <a:ext cx="3932237" cy="3811588"/>
          </a:xfrm>
        </p:spPr>
        <p:txBody>
          <a:bodyPr>
            <a:normAutofit/>
          </a:bodyPr>
          <a:lstStyle>
            <a:lvl1pPr marL="457189" indent="-457189">
              <a:buFont typeface="Arial" charset="0"/>
              <a:buChar char="•"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Supporting text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F5E0A-84A7-2F4C-A9C5-069A0CC39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29638-9519-5646-BC6C-4C995584BC00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7B4F-5A8F-3845-8B30-98B83A0003A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899B-D311-B446-8DBB-7D61E82846C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1FB3-2557-BB46-9386-C66D040E875F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9728" y="-9729"/>
            <a:ext cx="12201728" cy="626554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92A2B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subhead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BC71D-0003-024E-9F29-71C949747F4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15021-AF61-AF4F-9B48-1343FD8CB059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9728" y="6265545"/>
            <a:ext cx="1220172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278D-9F84-1645-9C4A-4B5FD9D6895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9617-3EE6-934F-B272-92B6163ABCA3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7242-14B3-B24E-8B0C-44E4362EFCBD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53E08-80AB-B043-979E-87B7A1E7EB2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57081-B141-9B4E-9482-F401745054EE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0EA07-1225-FE4C-917E-74A024F5E428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F743-16CE-3043-9E24-77715B0645D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/>
          <p:cNvSpPr txBox="1">
            <a:spLocks/>
          </p:cNvSpPr>
          <p:nvPr userDrawn="1"/>
        </p:nvSpPr>
        <p:spPr>
          <a:xfrm>
            <a:off x="838202" y="5746528"/>
            <a:ext cx="13016751" cy="7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1314D"/>
                </a:solidFill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sz="4400" b="1" i="0" dirty="0">
                <a:latin typeface="Arial" panose="020B0604020202020204" pitchFamily="34" charset="0"/>
                <a:cs typeface="Arial" panose="020B0604020202020204" pitchFamily="34" charset="0"/>
              </a:rPr>
              <a:t>Headline Copy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57703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0048" y="-10048"/>
            <a:ext cx="12202048" cy="6868048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552941"/>
            <a:ext cx="10356915" cy="582576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6399" y="2531096"/>
            <a:ext cx="9144000" cy="1655762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“Quote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243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60252" y="982464"/>
            <a:ext cx="4862405" cy="1794085"/>
          </a:xfrm>
        </p:spPr>
        <p:txBody>
          <a:bodyPr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60253" y="3052261"/>
            <a:ext cx="4862404" cy="1975926"/>
          </a:xfrm>
        </p:spPr>
        <p:txBody>
          <a:bodyPr/>
          <a:lstStyle/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0" y="3"/>
            <a:ext cx="6890995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53956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314D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371" y="1661652"/>
            <a:ext cx="10803672" cy="1300983"/>
          </a:xfrm>
        </p:spPr>
        <p:txBody>
          <a:bodyPr>
            <a:normAutofit/>
          </a:bodyPr>
          <a:lstStyle/>
          <a:p>
            <a:r>
              <a:rPr lang="en-US" dirty="0"/>
              <a:t>EENG 385</a:t>
            </a:r>
            <a:br>
              <a:rPr lang="en-US" dirty="0"/>
            </a:br>
            <a:r>
              <a:rPr lang="en-US" dirty="0" err="1"/>
              <a:t>Deboo</a:t>
            </a:r>
            <a:r>
              <a:rPr lang="en-US" dirty="0"/>
              <a:t> Integrator</a:t>
            </a:r>
          </a:p>
        </p:txBody>
      </p:sp>
    </p:spTree>
    <p:extLst>
      <p:ext uri="{BB962C8B-B14F-4D97-AF65-F5344CB8AC3E}">
        <p14:creationId xmlns:p14="http://schemas.microsoft.com/office/powerpoint/2010/main" val="201888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Introduce the operation of the </a:t>
            </a:r>
            <a:r>
              <a:rPr lang="en-US" dirty="0" err="1"/>
              <a:t>Deboo</a:t>
            </a:r>
            <a:r>
              <a:rPr lang="en-US" dirty="0"/>
              <a:t> Integrator and its interactions with the 555 Timer and the Schmitt Trigger Relaxation Oscillator to create a staircase voltage waveform.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326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0956E4-4873-61CB-C5B6-911B07AE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960E2E-5785-0B3F-1291-5E755C358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k * ⌠ vin(t) dt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</a:p>
          <a:p>
            <a:pPr lvl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555 Timer to provide voltage</a:t>
            </a:r>
          </a:p>
          <a:p>
            <a:pPr lvl="1"/>
            <a:r>
              <a:rPr lang="en-US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Schmitt Trigger resets integrator</a:t>
            </a:r>
          </a:p>
          <a:p>
            <a:pPr eaLnBrk="1" hangingPunct="1"/>
            <a:endParaRPr lang="en-US" alt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6F2D0-3922-7640-B18F-A4BBB3D9B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46" y="1027908"/>
            <a:ext cx="562415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40265-100C-BB16-6EBA-DF7781EE1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90"/>
            <a:ext cx="6764291" cy="43086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50D978-8290-E333-B2F7-6BC9E25FA923}"/>
                  </a:ext>
                </a:extLst>
              </p:cNvPr>
              <p:cNvSpPr txBox="1"/>
              <p:nvPr/>
            </p:nvSpPr>
            <p:spPr>
              <a:xfrm>
                <a:off x="5591331" y="1620734"/>
                <a:ext cx="5302623" cy="622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limLoc m:val="subSup"/>
                          <m:grow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50D978-8290-E333-B2F7-6BC9E25FA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331" y="1620734"/>
                <a:ext cx="5302623" cy="622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5CFE4CB-9139-0D17-74CA-692D2B58F856}"/>
              </a:ext>
            </a:extLst>
          </p:cNvPr>
          <p:cNvSpPr txBox="1"/>
          <p:nvPr/>
        </p:nvSpPr>
        <p:spPr>
          <a:xfrm>
            <a:off x="6756742" y="23136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k will depend on R and C</a:t>
            </a:r>
          </a:p>
        </p:txBody>
      </p:sp>
    </p:spTree>
    <p:extLst>
      <p:ext uri="{BB962C8B-B14F-4D97-AF65-F5344CB8AC3E}">
        <p14:creationId xmlns:p14="http://schemas.microsoft.com/office/powerpoint/2010/main" val="369338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r>
              <a:rPr lang="en-US" dirty="0" err="1"/>
              <a:t>Deboo</a:t>
            </a:r>
            <a:r>
              <a:rPr lang="en-US" dirty="0"/>
              <a:t> Integrator </a:t>
            </a:r>
          </a:p>
          <a:p>
            <a:pPr lvl="1"/>
            <a:r>
              <a:rPr lang="en-US" dirty="0"/>
              <a:t>Integrates 555PULSE creating a staircase waveform</a:t>
            </a:r>
          </a:p>
          <a:p>
            <a:pPr lvl="1"/>
            <a:r>
              <a:rPr lang="en-US" dirty="0"/>
              <a:t>Output voltage reset on high pulse from Schmitt Trig Relax </a:t>
            </a:r>
            <a:r>
              <a:rPr lang="en-US" dirty="0" err="1"/>
              <a:t>Osc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9710B-FFBC-B19B-757B-DB53082F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3318786"/>
            <a:ext cx="5963927" cy="275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r>
              <a:rPr lang="en-US" dirty="0"/>
              <a:t>Start with Lab 1 or Lab 2 circuit, add components</a:t>
            </a:r>
          </a:p>
          <a:p>
            <a:r>
              <a:rPr lang="en-US" dirty="0"/>
              <a:t>Set initial conditions on capacitor</a:t>
            </a:r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63BF6-15AE-56D5-809E-7317754D8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69" y="2824480"/>
            <a:ext cx="7900231" cy="32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MOSFET is polarized</a:t>
            </a:r>
          </a:p>
          <a:p>
            <a:r>
              <a:rPr lang="en-US" dirty="0"/>
              <a:t>Leave capacitor C7 empty</a:t>
            </a:r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D620B-077A-EF50-216B-AFEAD168E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8408"/>
            <a:ext cx="5462861" cy="40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Probe 555TIMER (blue) and STAIR (yellow)</a:t>
            </a:r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C7181-60BC-ED5A-D9FF-89306DFF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75" y="2500313"/>
            <a:ext cx="3911466" cy="31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7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analysis, simulation and assemble</a:t>
            </a:r>
          </a:p>
          <a:p>
            <a:pPr lvl="1"/>
            <a:r>
              <a:rPr lang="en-US" dirty="0"/>
              <a:t>Table 2 Step Size</a:t>
            </a:r>
          </a:p>
          <a:p>
            <a:r>
              <a:rPr lang="en-US" dirty="0"/>
              <a:t>Answer listed questions</a:t>
            </a:r>
          </a:p>
          <a:p>
            <a:r>
              <a:rPr lang="en-US" dirty="0"/>
              <a:t>Save solutions as PDF</a:t>
            </a:r>
          </a:p>
          <a:p>
            <a:r>
              <a:rPr lang="en-US" dirty="0"/>
              <a:t>Due before start of class next week</a:t>
            </a:r>
          </a:p>
          <a:p>
            <a:r>
              <a:rPr lang="en-US" dirty="0"/>
              <a:t>Every student builds their own board</a:t>
            </a:r>
          </a:p>
          <a:p>
            <a:r>
              <a:rPr lang="en-US" dirty="0"/>
              <a:t>Everyone brings their board to class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60921-486A-44EA-E9AB-87B2D29CE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442" y="2218544"/>
            <a:ext cx="4559883" cy="364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3259</TotalTime>
  <Words>214</Words>
  <Application>Microsoft Office PowerPoint</Application>
  <PresentationFormat>Widescreen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Gotham</vt:lpstr>
      <vt:lpstr>Gotham Book</vt:lpstr>
      <vt:lpstr>Times New Roman</vt:lpstr>
      <vt:lpstr>Office Theme</vt:lpstr>
      <vt:lpstr>EENG 385 Deboo Integrator</vt:lpstr>
      <vt:lpstr>Lab Objectives</vt:lpstr>
      <vt:lpstr>Theory</vt:lpstr>
      <vt:lpstr>Theory</vt:lpstr>
      <vt:lpstr>Theory</vt:lpstr>
      <vt:lpstr>Simulate</vt:lpstr>
      <vt:lpstr>Assemble</vt:lpstr>
      <vt:lpstr>Test</vt:lpstr>
      <vt:lpstr>Turn 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Chris Coulston</cp:lastModifiedBy>
  <cp:revision>93</cp:revision>
  <dcterms:created xsi:type="dcterms:W3CDTF">2017-08-01T15:06:47Z</dcterms:created>
  <dcterms:modified xsi:type="dcterms:W3CDTF">2023-09-07T01:22:46Z</dcterms:modified>
  <cp:category/>
</cp:coreProperties>
</file>